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62" r:id="rId4"/>
    <p:sldId id="261" r:id="rId5"/>
    <p:sldId id="263" r:id="rId6"/>
    <p:sldId id="264" r:id="rId7"/>
    <p:sldId id="265" r:id="rId8"/>
    <p:sldId id="266" r:id="rId9"/>
    <p:sldId id="267" r:id="rId10"/>
    <p:sldId id="268" r:id="rId11"/>
    <p:sldId id="269" r:id="rId12"/>
  </p:sldIdLst>
  <p:sldSz cx="9144000" cy="5143500" type="screen16x9"/>
  <p:notesSz cx="6858000" cy="9144000"/>
  <p:embeddedFontLst>
    <p:embeddedFont>
      <p:font typeface="NanumGothic ExtraBold" panose="020D0604000000000000" pitchFamily="34" charset="-127"/>
      <p:bold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26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11"/>
    <p:restoredTop sz="94690"/>
  </p:normalViewPr>
  <p:slideViewPr>
    <p:cSldViewPr snapToGrid="0">
      <p:cViewPr varScale="1">
        <p:scale>
          <a:sx n="158" d="100"/>
          <a:sy n="158" d="100"/>
        </p:scale>
        <p:origin x="208" y="6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7066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4874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902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2477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9499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678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5958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8871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2130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6943638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b="1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CUAI </a:t>
            </a:r>
            <a:r>
              <a:rPr lang="ko-KR" altLang="en-US" sz="2500" b="1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스터디</a:t>
            </a:r>
            <a:r>
              <a:rPr lang="en-US" altLang="ko-KR" sz="2500" b="1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_MTs (</a:t>
            </a:r>
            <a:r>
              <a:rPr lang="ko-KR" altLang="en-US" sz="2500" b="1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앙상블 학습과 </a:t>
            </a:r>
            <a:r>
              <a:rPr lang="ko-KR" altLang="en-US" sz="2500" b="1" dirty="0" err="1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랜덤포레스트</a:t>
            </a:r>
            <a:r>
              <a:rPr lang="en-US" altLang="ko-KR" sz="2500" b="1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)</a:t>
            </a:r>
            <a:r>
              <a:rPr lang="en-US" altLang="ko-KR" sz="1200" b="1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 </a:t>
            </a:r>
            <a:endParaRPr lang="ko-KR" altLang="en-US" sz="1200" b="1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2022.05.17 (</a:t>
            </a:r>
            <a:r>
              <a:rPr lang="ko-KR" altLang="en-US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화</a:t>
            </a:r>
            <a:r>
              <a:rPr lang="en-US" altLang="ko-KR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)</a:t>
            </a:r>
            <a:endParaRPr lang="ko-KR" altLang="en-US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김정우</a:t>
            </a:r>
            <a:endParaRPr sz="1100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그레이디언트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부스팅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</a:t>
            </a:r>
            <a:r>
              <a:rPr lang="en-US" altLang="ko-KR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XGBoost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89D3FB-80F1-B8EC-B71A-82A139E9DD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7" t="38546" r="71666" b="32523"/>
          <a:stretch/>
        </p:blipFill>
        <p:spPr>
          <a:xfrm>
            <a:off x="1543049" y="1413257"/>
            <a:ext cx="3473656" cy="1968638"/>
          </a:xfrm>
          <a:prstGeom prst="rect">
            <a:avLst/>
          </a:prstGeom>
        </p:spPr>
      </p:pic>
      <p:sp>
        <p:nvSpPr>
          <p:cNvPr id="8" name="Google Shape;55;p13">
            <a:extLst>
              <a:ext uri="{FF2B5EF4-FFF2-40B4-BE49-F238E27FC236}">
                <a16:creationId xmlns:a16="http://schemas.microsoft.com/office/drawing/2014/main" id="{E8385C54-7A4C-4D12-9F2D-6B40E05C255A}"/>
              </a:ext>
            </a:extLst>
          </p:cNvPr>
          <p:cNvSpPr txBox="1"/>
          <p:nvPr/>
        </p:nvSpPr>
        <p:spPr>
          <a:xfrm>
            <a:off x="1956673" y="3638907"/>
            <a:ext cx="2417796" cy="1122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dirty="0" err="1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그레디언트</a:t>
            </a:r>
            <a:r>
              <a:rPr lang="ko-KR" altLang="en-US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 </a:t>
            </a:r>
            <a:r>
              <a:rPr lang="ko-KR" altLang="en-US" dirty="0" err="1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부스팅은</a:t>
            </a:r>
            <a:r>
              <a:rPr lang="ko-KR" altLang="en-US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 </a:t>
            </a:r>
            <a:endParaRPr lang="en-US" altLang="ko-KR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>
              <a:lnSpc>
                <a:spcPct val="115000"/>
              </a:lnSpc>
            </a:pPr>
            <a:r>
              <a:rPr lang="ko-KR" altLang="en-US" dirty="0" err="1">
                <a:solidFill>
                  <a:srgbClr val="FF0000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잔차</a:t>
            </a:r>
            <a:r>
              <a:rPr lang="ko-KR" altLang="en-US" dirty="0" err="1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를</a:t>
            </a:r>
            <a:r>
              <a:rPr lang="ko-KR" altLang="en-US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 줄여가는 것이 핵심</a:t>
            </a:r>
            <a:endParaRPr lang="en-US" altLang="ko-KR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 </a:t>
            </a:r>
            <a:endParaRPr lang="en-US" altLang="ko-KR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100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sp>
        <p:nvSpPr>
          <p:cNvPr id="9" name="Google Shape;55;p13">
            <a:extLst>
              <a:ext uri="{FF2B5EF4-FFF2-40B4-BE49-F238E27FC236}">
                <a16:creationId xmlns:a16="http://schemas.microsoft.com/office/drawing/2014/main" id="{AD41468D-FF11-7F9B-8D0B-09F77E025FD4}"/>
              </a:ext>
            </a:extLst>
          </p:cNvPr>
          <p:cNvSpPr txBox="1"/>
          <p:nvPr/>
        </p:nvSpPr>
        <p:spPr>
          <a:xfrm>
            <a:off x="5378678" y="3024188"/>
            <a:ext cx="3362325" cy="1918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dirty="0" err="1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XGBoost</a:t>
            </a:r>
            <a:r>
              <a:rPr lang="ko-KR" altLang="en-US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는 근사 기법을 사용해 </a:t>
            </a:r>
            <a:endParaRPr lang="en-US" altLang="ko-KR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>
              <a:lnSpc>
                <a:spcPct val="115000"/>
              </a:lnSpc>
            </a:pPr>
            <a:r>
              <a:rPr lang="ko-KR" altLang="en-US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성능이 떨어질 수 있지만</a:t>
            </a:r>
            <a:r>
              <a:rPr lang="en-US" altLang="ko-KR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,</a:t>
            </a:r>
          </a:p>
          <a:p>
            <a:pPr>
              <a:lnSpc>
                <a:spcPct val="115000"/>
              </a:lnSpc>
            </a:pPr>
            <a:endParaRPr lang="en-US" altLang="ko-KR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>
              <a:lnSpc>
                <a:spcPct val="115000"/>
              </a:lnSpc>
            </a:pPr>
            <a:r>
              <a:rPr lang="ko-KR" altLang="en-US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병렬화가 가능하고 </a:t>
            </a:r>
            <a:endParaRPr lang="en-US" altLang="ko-KR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>
              <a:lnSpc>
                <a:spcPct val="115000"/>
              </a:lnSpc>
            </a:pPr>
            <a:r>
              <a:rPr lang="ko-KR" altLang="en-US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더 많은 데이터를 적용할 수 있기 때문에</a:t>
            </a:r>
            <a:endParaRPr lang="en-US" altLang="ko-KR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>
              <a:lnSpc>
                <a:spcPct val="115000"/>
              </a:lnSpc>
            </a:pPr>
            <a:endParaRPr lang="en-US" altLang="ko-KR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>
              <a:lnSpc>
                <a:spcPct val="115000"/>
              </a:lnSpc>
            </a:pPr>
            <a:r>
              <a:rPr lang="ko-KR" altLang="en-US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근사 기법의 단점을 커버</a:t>
            </a:r>
            <a:endParaRPr lang="en-US" altLang="ko-KR" sz="1100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pic>
        <p:nvPicPr>
          <p:cNvPr id="1026" name="Picture 2" descr="XGBoost 뿌수기! • DIYA blog">
            <a:extLst>
              <a:ext uri="{FF2B5EF4-FFF2-40B4-BE49-F238E27FC236}">
                <a16:creationId xmlns:a16="http://schemas.microsoft.com/office/drawing/2014/main" id="{0200E180-4818-6B3E-F009-9C56E3BB5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067" y="1018606"/>
            <a:ext cx="3524250" cy="183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295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4519612" y="2231023"/>
            <a:ext cx="1577113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감사합니다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596109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u="sng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 u="sng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Picture 2" descr="A group of people pos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FCA34487-8519-FFC2-E1B5-E6DBBE12AF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65" t="8024" r="4581" b="5966"/>
          <a:stretch/>
        </p:blipFill>
        <p:spPr>
          <a:xfrm>
            <a:off x="1408975" y="1055550"/>
            <a:ext cx="6528849" cy="37810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이번 주차 스터디 내용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7" name="Google Shape;55;p13">
            <a:extLst>
              <a:ext uri="{FF2B5EF4-FFF2-40B4-BE49-F238E27FC236}">
                <a16:creationId xmlns:a16="http://schemas.microsoft.com/office/drawing/2014/main" id="{FF953C2B-5145-4AB0-AC2E-4BC73495880F}"/>
              </a:ext>
            </a:extLst>
          </p:cNvPr>
          <p:cNvSpPr txBox="1"/>
          <p:nvPr/>
        </p:nvSpPr>
        <p:spPr>
          <a:xfrm>
            <a:off x="1598349" y="3083210"/>
            <a:ext cx="4979400" cy="1157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앙상블 학습에 대해 다루는 </a:t>
            </a:r>
            <a:r>
              <a:rPr lang="en-US" altLang="ko-KR" sz="1100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Chapter 7</a:t>
            </a:r>
            <a:r>
              <a:rPr lang="ko-KR" altLang="en-US" sz="1100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 각자 공부 후</a:t>
            </a:r>
            <a:endParaRPr lang="en-US" altLang="ko-KR" sz="1100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100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대면 스터디를 통해 </a:t>
            </a:r>
            <a:r>
              <a:rPr lang="en-US" altLang="ko-KR" sz="1100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Chapter </a:t>
            </a:r>
            <a:r>
              <a:rPr lang="ko-KR" altLang="en-US" sz="1100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내용 요약 및 의문점 해결</a:t>
            </a:r>
            <a:endParaRPr lang="en-US" altLang="ko-KR" sz="1100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엘리스에</a:t>
            </a:r>
            <a:r>
              <a:rPr lang="ko-KR" altLang="en-US" sz="1100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 게시된 </a:t>
            </a:r>
            <a:r>
              <a:rPr lang="en-US" altLang="ko-KR" sz="1100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test</a:t>
            </a:r>
            <a:r>
              <a:rPr lang="ko-KR" altLang="en-US" sz="1100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를 통해 이해도 확인</a:t>
            </a:r>
            <a:endParaRPr lang="en-US" altLang="ko-KR" sz="1100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EEB51B-2678-F0DA-F52B-B6AB0E8A31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40" t="83224" r="75098" b="9458"/>
          <a:stretch/>
        </p:blipFill>
        <p:spPr>
          <a:xfrm>
            <a:off x="1598349" y="1484056"/>
            <a:ext cx="5517575" cy="131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02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왜 앙상블 기법을 사용하는가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?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53F354-A5D0-791D-2B1C-C8B453F771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41" t="43681" r="77188" b="36077"/>
          <a:stretch/>
        </p:blipFill>
        <p:spPr>
          <a:xfrm>
            <a:off x="1600201" y="1119187"/>
            <a:ext cx="3233737" cy="2275775"/>
          </a:xfrm>
          <a:prstGeom prst="rect">
            <a:avLst/>
          </a:prstGeom>
        </p:spPr>
      </p:pic>
      <p:sp>
        <p:nvSpPr>
          <p:cNvPr id="21" name="Google Shape;55;p13">
            <a:extLst>
              <a:ext uri="{FF2B5EF4-FFF2-40B4-BE49-F238E27FC236}">
                <a16:creationId xmlns:a16="http://schemas.microsoft.com/office/drawing/2014/main" id="{0C3DE8D3-B278-A737-B373-B03C9DAE67BE}"/>
              </a:ext>
            </a:extLst>
          </p:cNvPr>
          <p:cNvSpPr txBox="1"/>
          <p:nvPr/>
        </p:nvSpPr>
        <p:spPr>
          <a:xfrm>
            <a:off x="1566863" y="3986213"/>
            <a:ext cx="5219700" cy="768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주어진 데이터에 따라 적합</a:t>
            </a:r>
            <a:r>
              <a:rPr lang="en-US" altLang="ko-KR" sz="1100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(fit)</a:t>
            </a:r>
            <a:r>
              <a:rPr lang="ko-KR" altLang="en-US" sz="1100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한 알고리즘이 다름</a:t>
            </a:r>
            <a:endParaRPr lang="en-US" altLang="ko-KR" sz="1100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100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앙상블 방법을 활용했을 때</a:t>
            </a:r>
            <a:r>
              <a:rPr lang="en-US" altLang="ko-KR" sz="1100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, </a:t>
            </a:r>
            <a:r>
              <a:rPr lang="ko-KR" altLang="en-US" sz="1100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단일 알고리즘보다 우수한 성능을 보임</a:t>
            </a:r>
            <a:endParaRPr lang="en-US" altLang="ko-KR" sz="1100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201D56-089E-19E2-2125-24537A319E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96" t="44075" r="77396" b="35584"/>
          <a:stretch/>
        </p:blipFill>
        <p:spPr>
          <a:xfrm>
            <a:off x="5253039" y="1190918"/>
            <a:ext cx="3124181" cy="220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814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5;p13">
            <a:extLst>
              <a:ext uri="{FF2B5EF4-FFF2-40B4-BE49-F238E27FC236}">
                <a16:creationId xmlns:a16="http://schemas.microsoft.com/office/drawing/2014/main" id="{09ACF04E-CE83-A05B-6EF6-CD6E8DC73C03}"/>
              </a:ext>
            </a:extLst>
          </p:cNvPr>
          <p:cNvSpPr txBox="1"/>
          <p:nvPr/>
        </p:nvSpPr>
        <p:spPr>
          <a:xfrm>
            <a:off x="5426039" y="1005527"/>
            <a:ext cx="3800475" cy="135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2014</a:t>
            </a:r>
            <a:r>
              <a:rPr lang="ko-KR" altLang="en-US" sz="1100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년 </a:t>
            </a:r>
            <a:r>
              <a:rPr lang="en-US" altLang="ko-KR" sz="1100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JML(Journal of ML Research)</a:t>
            </a:r>
            <a:r>
              <a:rPr lang="ko-KR" altLang="en-US" sz="1100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에서</a:t>
            </a:r>
            <a:r>
              <a:rPr lang="en-US" altLang="ko-KR" sz="1100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 </a:t>
            </a:r>
            <a:r>
              <a:rPr lang="ko-KR" altLang="en-US" sz="1100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논문 발표</a:t>
            </a:r>
            <a:endParaRPr lang="en-US" altLang="ko-KR" sz="1100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100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당시 벤치마크 데이터셋 </a:t>
            </a:r>
            <a:r>
              <a:rPr lang="en-US" altLang="ko-KR" sz="1100" dirty="0">
                <a:solidFill>
                  <a:srgbClr val="FF0000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121</a:t>
            </a:r>
            <a:r>
              <a:rPr lang="ko-KR" altLang="en-US" sz="1100" dirty="0">
                <a:solidFill>
                  <a:srgbClr val="FF0000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개</a:t>
            </a:r>
            <a:r>
              <a:rPr lang="ko-KR" altLang="en-US" sz="1100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에 대해 </a:t>
            </a:r>
            <a:endParaRPr lang="en-US" altLang="ko-KR" sz="1100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solidFill>
                  <a:srgbClr val="FF0000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179</a:t>
            </a:r>
            <a:r>
              <a:rPr lang="ko-KR" altLang="en-US" sz="1100" dirty="0">
                <a:solidFill>
                  <a:srgbClr val="FF0000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가지 </a:t>
            </a:r>
            <a:r>
              <a:rPr lang="ko-KR" altLang="en-US" sz="1100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알고리즘을 </a:t>
            </a:r>
            <a:r>
              <a:rPr lang="en-US" altLang="ko-KR" sz="1100" dirty="0">
                <a:solidFill>
                  <a:srgbClr val="FF0000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30</a:t>
            </a:r>
            <a:r>
              <a:rPr lang="ko-KR" altLang="en-US" sz="1100" dirty="0">
                <a:solidFill>
                  <a:srgbClr val="FF0000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회</a:t>
            </a:r>
            <a:r>
              <a:rPr lang="ko-KR" altLang="en-US" sz="1100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 반복 학습</a:t>
            </a:r>
            <a:endParaRPr lang="en-US" altLang="ko-KR" sz="1100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 </a:t>
            </a:r>
            <a:endParaRPr lang="en-US" altLang="ko-KR" sz="1100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100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326CD0-451C-CF01-902D-DB7C00C966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10" t="50354" r="76302" b="35386"/>
          <a:stretch/>
        </p:blipFill>
        <p:spPr>
          <a:xfrm>
            <a:off x="1438262" y="652463"/>
            <a:ext cx="3730615" cy="16326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26068C6-585C-3084-E637-02D7E25C5C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52" t="41805" r="72709" b="36116"/>
          <a:stretch/>
        </p:blipFill>
        <p:spPr>
          <a:xfrm>
            <a:off x="1438262" y="2431265"/>
            <a:ext cx="5255771" cy="247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798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논문의 결론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C392C3-B4D6-CEB1-B230-CECFFF7870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82" t="41110" r="85573" b="34201"/>
          <a:stretch/>
        </p:blipFill>
        <p:spPr>
          <a:xfrm>
            <a:off x="1442311" y="967753"/>
            <a:ext cx="3281363" cy="3868872"/>
          </a:xfrm>
          <a:prstGeom prst="rect">
            <a:avLst/>
          </a:prstGeom>
        </p:spPr>
      </p:pic>
      <p:sp>
        <p:nvSpPr>
          <p:cNvPr id="7" name="Google Shape;55;p13">
            <a:extLst>
              <a:ext uri="{FF2B5EF4-FFF2-40B4-BE49-F238E27FC236}">
                <a16:creationId xmlns:a16="http://schemas.microsoft.com/office/drawing/2014/main" id="{35FBED7D-CFEC-5C1B-C4AD-8C4214542623}"/>
              </a:ext>
            </a:extLst>
          </p:cNvPr>
          <p:cNvSpPr txBox="1"/>
          <p:nvPr/>
        </p:nvSpPr>
        <p:spPr>
          <a:xfrm>
            <a:off x="4894271" y="965122"/>
            <a:ext cx="3800475" cy="4078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solidFill>
                  <a:srgbClr val="FF0000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Rank</a:t>
            </a:r>
            <a:r>
              <a:rPr lang="ko-KR" altLang="en-US" sz="1100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는 </a:t>
            </a:r>
            <a:endParaRPr lang="en-US" altLang="ko-KR" sz="1100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해당 알고리즘이 각 데이터셋에 대한 순위들의 평균을 의미</a:t>
            </a:r>
            <a:endParaRPr lang="en-US" altLang="ko-KR" sz="1100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100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가장 우수한 결과를 보인 알고리즘의 </a:t>
            </a:r>
            <a:r>
              <a:rPr lang="en-US" altLang="ko-KR" sz="1100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Rank</a:t>
            </a:r>
            <a:r>
              <a:rPr lang="ko-KR" altLang="en-US" sz="1100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는 </a:t>
            </a:r>
            <a:r>
              <a:rPr lang="en-US" altLang="ko-KR" sz="1100" dirty="0">
                <a:solidFill>
                  <a:srgbClr val="FF0000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32.9</a:t>
            </a:r>
            <a:r>
              <a:rPr lang="ko-KR" altLang="en-US" sz="1100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이며</a:t>
            </a:r>
            <a:r>
              <a:rPr lang="en-US" altLang="ko-KR" sz="1100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,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100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평균적인 </a:t>
            </a:r>
            <a:r>
              <a:rPr lang="en-US" altLang="ko-KR" sz="1100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Rank</a:t>
            </a:r>
            <a:r>
              <a:rPr lang="ko-KR" altLang="en-US" sz="1100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가 </a:t>
            </a:r>
            <a:r>
              <a:rPr lang="en-US" altLang="ko-KR" sz="1100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“1”</a:t>
            </a:r>
            <a:r>
              <a:rPr lang="ko-KR" altLang="en-US" sz="1100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인 알고리즘이 존재하지 않다는 것은</a:t>
            </a:r>
            <a:endParaRPr lang="en-US" altLang="ko-KR" sz="1100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모든 데이터셋에 대해 일반화된 고성능 알고리즘은 </a:t>
            </a:r>
            <a:r>
              <a:rPr lang="ko-KR" altLang="en-US" sz="1100" b="1" dirty="0">
                <a:solidFill>
                  <a:srgbClr val="FF0000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없다</a:t>
            </a:r>
            <a:endParaRPr lang="en-US" altLang="ko-KR" sz="1100" b="1" dirty="0">
              <a:solidFill>
                <a:srgbClr val="FF0000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 </a:t>
            </a:r>
            <a:endParaRPr lang="en-US" altLang="ko-KR" sz="1100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100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100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solidFill>
                  <a:srgbClr val="FF0000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BUT,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알고리즘 간에 통계적으로 무시할 수 없는 편차가 존재</a:t>
            </a:r>
            <a:endParaRPr lang="en-US" altLang="ko-KR" sz="1100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1: 32.9</a:t>
            </a:r>
            <a:r>
              <a:rPr lang="ko-KR" altLang="en-US" sz="1100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 </a:t>
            </a:r>
            <a:endParaRPr lang="en-US" altLang="ko-KR" sz="1100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-1: 84.9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100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따라서</a:t>
            </a:r>
            <a:r>
              <a:rPr lang="en-US" altLang="ko-KR" sz="1100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, </a:t>
            </a:r>
            <a:r>
              <a:rPr lang="en-US" altLang="ko-KR" sz="1100" dirty="0">
                <a:solidFill>
                  <a:srgbClr val="FF0000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Random Forest</a:t>
            </a:r>
            <a:r>
              <a:rPr lang="ko-KR" altLang="en-US" sz="1100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과 </a:t>
            </a:r>
            <a:r>
              <a:rPr lang="en-US" altLang="ko-KR" sz="1100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SVM </a:t>
            </a:r>
            <a:r>
              <a:rPr lang="ko-KR" altLang="en-US" sz="1100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계열의 알고리즘이  유의미하게 더 나은 성능을 가졌음을 확인</a:t>
            </a:r>
            <a:endParaRPr lang="en-US" altLang="ko-KR" sz="1100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 </a:t>
            </a:r>
            <a:endParaRPr lang="en-US" altLang="ko-KR" sz="1100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 </a:t>
            </a:r>
            <a:endParaRPr lang="en-US" altLang="ko-KR" sz="1100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100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3179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랜덤 포레스트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(Random Forests)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55;p13">
            <a:extLst>
              <a:ext uri="{FF2B5EF4-FFF2-40B4-BE49-F238E27FC236}">
                <a16:creationId xmlns:a16="http://schemas.microsoft.com/office/drawing/2014/main" id="{BF86120F-58B1-CCEA-2509-2A98C54E06EC}"/>
              </a:ext>
            </a:extLst>
          </p:cNvPr>
          <p:cNvSpPr txBox="1"/>
          <p:nvPr/>
        </p:nvSpPr>
        <p:spPr>
          <a:xfrm>
            <a:off x="1623989" y="1055550"/>
            <a:ext cx="6043636" cy="4095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나무가 모여 </a:t>
            </a:r>
            <a:r>
              <a:rPr lang="ko-KR" altLang="en-US" dirty="0">
                <a:solidFill>
                  <a:srgbClr val="FF0000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숲</a:t>
            </a:r>
            <a:r>
              <a:rPr lang="ko-KR" altLang="en-US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을 이룸</a:t>
            </a:r>
            <a:endParaRPr lang="en-US" altLang="ko-KR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>
              <a:lnSpc>
                <a:spcPct val="115000"/>
              </a:lnSpc>
            </a:pPr>
            <a:r>
              <a:rPr lang="ko-KR" altLang="en-US" dirty="0" err="1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배깅</a:t>
            </a:r>
            <a:r>
              <a:rPr lang="en-US" altLang="ko-KR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(bagging) </a:t>
            </a:r>
            <a:r>
              <a:rPr lang="ko-KR" altLang="en-US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방법을 적용한 결정 트리 모델의 앙상블</a:t>
            </a:r>
            <a:endParaRPr lang="en-US" altLang="ko-KR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>
              <a:lnSpc>
                <a:spcPct val="115000"/>
              </a:lnSpc>
            </a:pPr>
            <a:r>
              <a:rPr lang="ko-KR" altLang="en-US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트리의 노드를 분할할 때</a:t>
            </a:r>
            <a:r>
              <a:rPr lang="en-US" altLang="ko-KR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,</a:t>
            </a:r>
            <a:r>
              <a:rPr lang="ko-KR" altLang="en-US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 전체 특성 중에서 최선의 특성을 찾는 대신</a:t>
            </a:r>
            <a:r>
              <a:rPr lang="en-US" altLang="ko-KR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ko-KR" altLang="en-US" dirty="0">
                <a:solidFill>
                  <a:srgbClr val="FF0000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무작위</a:t>
            </a:r>
            <a:r>
              <a:rPr lang="ko-KR" altLang="en-US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로 선택한 특성 후보 중 최적의 특성을 찾는 식으로 무작위성을 주입</a:t>
            </a:r>
            <a:endParaRPr lang="en-US" altLang="ko-KR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>
              <a:lnSpc>
                <a:spcPct val="115000"/>
              </a:lnSpc>
            </a:pPr>
            <a:r>
              <a:rPr lang="en-US" altLang="ko-KR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OOB</a:t>
            </a:r>
            <a:r>
              <a:rPr lang="ko-KR" altLang="en-US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를 통해 특성의 상대적 중요도를 측정할 수 있음</a:t>
            </a:r>
            <a:endParaRPr lang="en-US" altLang="ko-KR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 marL="342900" indent="-342900">
              <a:lnSpc>
                <a:spcPct val="115000"/>
              </a:lnSpc>
              <a:buAutoNum type="arabicParenR"/>
            </a:pPr>
            <a:r>
              <a:rPr lang="ko-KR" altLang="en-US" dirty="0" err="1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배깅에서</a:t>
            </a:r>
            <a:r>
              <a:rPr lang="ko-KR" altLang="en-US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 배제된 </a:t>
            </a:r>
            <a:r>
              <a:rPr lang="en-US" altLang="ko-KR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OOB </a:t>
            </a:r>
            <a:r>
              <a:rPr lang="ko-KR" altLang="en-US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데이터로 </a:t>
            </a:r>
            <a:r>
              <a:rPr lang="en-US" altLang="ko-KR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error </a:t>
            </a:r>
            <a:r>
              <a:rPr lang="ko-KR" altLang="en-US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산출 </a:t>
            </a:r>
            <a:r>
              <a:rPr lang="en-US" altLang="ko-KR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(</a:t>
            </a:r>
            <a:r>
              <a:rPr lang="en-US" altLang="ko-KR" dirty="0" err="1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e</a:t>
            </a:r>
            <a:r>
              <a:rPr lang="en-US" altLang="ko-KR" baseline="-25000" dirty="0" err="1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i</a:t>
            </a:r>
            <a:r>
              <a:rPr lang="en-US" altLang="ko-KR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)</a:t>
            </a:r>
          </a:p>
          <a:p>
            <a:pPr marL="342900" indent="-342900">
              <a:lnSpc>
                <a:spcPct val="115000"/>
              </a:lnSpc>
              <a:buAutoNum type="arabicParenR"/>
            </a:pPr>
            <a:r>
              <a:rPr lang="en-US" altLang="ko-KR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error</a:t>
            </a:r>
            <a:r>
              <a:rPr lang="ko-KR" altLang="en-US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를 섞은 후</a:t>
            </a:r>
            <a:r>
              <a:rPr lang="en-US" altLang="ko-KR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(permutation), </a:t>
            </a:r>
            <a:r>
              <a:rPr lang="ko-KR" altLang="en-US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다시 </a:t>
            </a:r>
            <a:r>
              <a:rPr lang="en-US" altLang="ko-KR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OOB error </a:t>
            </a:r>
            <a:r>
              <a:rPr lang="ko-KR" altLang="en-US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산출 </a:t>
            </a:r>
            <a:r>
              <a:rPr lang="en-US" altLang="ko-KR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(p</a:t>
            </a:r>
            <a:r>
              <a:rPr lang="en-US" altLang="ko-KR" baseline="-25000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i</a:t>
            </a:r>
            <a:r>
              <a:rPr lang="en-US" altLang="ko-KR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)</a:t>
            </a:r>
          </a:p>
          <a:p>
            <a:pPr marL="342900" indent="-342900">
              <a:lnSpc>
                <a:spcPct val="115000"/>
              </a:lnSpc>
              <a:buAutoNum type="arabicParenR"/>
            </a:pPr>
            <a:r>
              <a:rPr lang="en-US" altLang="ko-KR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(p</a:t>
            </a:r>
            <a:r>
              <a:rPr lang="en-US" altLang="ko-KR" baseline="-25000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i</a:t>
            </a:r>
            <a:r>
              <a:rPr lang="en-US" altLang="ko-KR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-</a:t>
            </a:r>
            <a:r>
              <a:rPr lang="en-US" altLang="ko-KR" dirty="0" err="1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e</a:t>
            </a:r>
            <a:r>
              <a:rPr lang="en-US" altLang="ko-KR" baseline="-25000" dirty="0" err="1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i</a:t>
            </a:r>
            <a:r>
              <a:rPr lang="en-US" altLang="ko-KR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) = d</a:t>
            </a:r>
            <a:r>
              <a:rPr lang="en-US" altLang="ko-KR" baseline="-25000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i</a:t>
            </a:r>
            <a:r>
              <a:rPr lang="ko-KR" altLang="en-US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의 평균과 표준 편차를 활용해 특성의 중요도 측정</a:t>
            </a:r>
            <a:endParaRPr lang="en-US" altLang="ko-KR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 marL="285750" indent="-285750">
              <a:lnSpc>
                <a:spcPct val="115000"/>
              </a:lnSpc>
              <a:buFontTx/>
              <a:buChar char="-"/>
            </a:pPr>
            <a:endParaRPr lang="en-US" altLang="ko-KR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 </a:t>
            </a:r>
            <a:endParaRPr lang="en-US" altLang="ko-KR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100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sp>
        <p:nvSpPr>
          <p:cNvPr id="7" name="Google Shape;55;p13">
            <a:extLst>
              <a:ext uri="{FF2B5EF4-FFF2-40B4-BE49-F238E27FC236}">
                <a16:creationId xmlns:a16="http://schemas.microsoft.com/office/drawing/2014/main" id="{7F25BF88-A90E-F127-B98B-B220687DD6BE}"/>
              </a:ext>
            </a:extLst>
          </p:cNvPr>
          <p:cNvSpPr txBox="1"/>
          <p:nvPr/>
        </p:nvSpPr>
        <p:spPr>
          <a:xfrm>
            <a:off x="2147863" y="1950153"/>
            <a:ext cx="3800475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 err="1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배깅</a:t>
            </a:r>
            <a:r>
              <a:rPr lang="ko-KR" altLang="en-US" sz="1050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 </a:t>
            </a:r>
            <a:r>
              <a:rPr lang="en-US" altLang="ko-KR" sz="1050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– </a:t>
            </a:r>
            <a:r>
              <a:rPr lang="ko-KR" altLang="en-US" sz="1050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훈련 세트에서 중복을 허용하여 샘플링</a:t>
            </a:r>
            <a:endParaRPr lang="en-US" altLang="ko-KR" sz="1050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 err="1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페이스팅</a:t>
            </a:r>
            <a:r>
              <a:rPr lang="ko-KR" altLang="en-US" sz="1050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 </a:t>
            </a:r>
            <a:r>
              <a:rPr lang="en-US" altLang="ko-KR" sz="1050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– </a:t>
            </a:r>
            <a:r>
              <a:rPr lang="ko-KR" altLang="en-US" sz="1050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훈련 세트에서 중복을 불허하고 샘플링</a:t>
            </a:r>
            <a:endParaRPr lang="en-US" altLang="ko-KR" sz="1050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2A66E6-3B56-7A44-C304-2CD0E00990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07" t="56616" r="79010" b="28276"/>
          <a:stretch/>
        </p:blipFill>
        <p:spPr>
          <a:xfrm>
            <a:off x="6113707" y="1225987"/>
            <a:ext cx="2812608" cy="13119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6AB7D05-DD7B-1EE2-0C90-484360FB3B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53" t="56319" r="75885" b="38053"/>
          <a:stretch/>
        </p:blipFill>
        <p:spPr>
          <a:xfrm>
            <a:off x="2043114" y="4457700"/>
            <a:ext cx="2736682" cy="4905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5AC43BA-E79C-CD1B-2B6C-5686A93109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04" t="62244" r="86458" b="32819"/>
          <a:stretch/>
        </p:blipFill>
        <p:spPr>
          <a:xfrm>
            <a:off x="6929462" y="3867149"/>
            <a:ext cx="1147763" cy="86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24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부스팅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55;p13">
            <a:extLst>
              <a:ext uri="{FF2B5EF4-FFF2-40B4-BE49-F238E27FC236}">
                <a16:creationId xmlns:a16="http://schemas.microsoft.com/office/drawing/2014/main" id="{A69F9FED-34D6-BEA3-E718-76F27B6AA53F}"/>
              </a:ext>
            </a:extLst>
          </p:cNvPr>
          <p:cNvSpPr txBox="1"/>
          <p:nvPr/>
        </p:nvSpPr>
        <p:spPr>
          <a:xfrm>
            <a:off x="1623988" y="1055550"/>
            <a:ext cx="6581799" cy="384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약한 학습기를 여러 개 연결해 강한 학습기를 만드는 앙상블 방법</a:t>
            </a:r>
            <a:endParaRPr lang="en-US" altLang="ko-KR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>
              <a:lnSpc>
                <a:spcPct val="115000"/>
              </a:lnSpc>
            </a:pPr>
            <a:endParaRPr lang="en-US" altLang="ko-KR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>
              <a:lnSpc>
                <a:spcPct val="115000"/>
              </a:lnSpc>
            </a:pPr>
            <a:r>
              <a:rPr lang="ko-KR" altLang="en-US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이전 모델을 보완하며 일련의 예측기를 학습</a:t>
            </a:r>
            <a:endParaRPr lang="en-US" altLang="ko-KR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>
              <a:lnSpc>
                <a:spcPct val="115000"/>
              </a:lnSpc>
            </a:pPr>
            <a:endParaRPr lang="en-US" altLang="ko-KR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>
              <a:lnSpc>
                <a:spcPct val="115000"/>
              </a:lnSpc>
            </a:pPr>
            <a:r>
              <a:rPr lang="ko-KR" altLang="en-US" dirty="0" err="1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에이다부스트</a:t>
            </a:r>
            <a:r>
              <a:rPr lang="en-US" altLang="ko-KR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(AdaBoost)</a:t>
            </a:r>
          </a:p>
          <a:p>
            <a:pPr marL="285750" indent="-285750">
              <a:lnSpc>
                <a:spcPct val="115000"/>
              </a:lnSpc>
              <a:buFontTx/>
              <a:buChar char="-"/>
            </a:pPr>
            <a:r>
              <a:rPr lang="ko-KR" altLang="en-US" dirty="0" err="1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과소적합했던</a:t>
            </a:r>
            <a:r>
              <a:rPr lang="ko-KR" altLang="en-US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 훈련 </a:t>
            </a:r>
            <a:r>
              <a:rPr lang="ko-KR" altLang="en-US" dirty="0">
                <a:solidFill>
                  <a:srgbClr val="FF0000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샘플</a:t>
            </a:r>
            <a:r>
              <a:rPr lang="ko-KR" altLang="en-US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의 가중치를 더 높이는 방식</a:t>
            </a:r>
            <a:endParaRPr lang="en-US" altLang="ko-KR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 marL="285750" indent="-285750">
              <a:lnSpc>
                <a:spcPct val="115000"/>
              </a:lnSpc>
              <a:buFontTx/>
              <a:buChar char="-"/>
            </a:pPr>
            <a:r>
              <a:rPr lang="ko-KR" altLang="en-US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병렬 학습이 불가능하기에 확장성이 낮음</a:t>
            </a:r>
            <a:endParaRPr lang="en-US" altLang="ko-KR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 marL="285750" indent="-285750">
              <a:lnSpc>
                <a:spcPct val="115000"/>
              </a:lnSpc>
              <a:buFontTx/>
              <a:buChar char="-"/>
            </a:pPr>
            <a:r>
              <a:rPr lang="ko-KR" altLang="en-US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하지만</a:t>
            </a:r>
            <a:r>
              <a:rPr lang="en-US" altLang="ko-KR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, </a:t>
            </a:r>
            <a:r>
              <a:rPr lang="ko-KR" altLang="en-US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인공신경망 같은 복잡한 모델 하나보다 시간이 덜 걸리는 경우도 흔함</a:t>
            </a:r>
            <a:endParaRPr lang="en-US" altLang="ko-KR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>
              <a:lnSpc>
                <a:spcPct val="115000"/>
              </a:lnSpc>
            </a:pPr>
            <a:endParaRPr lang="en-US" altLang="ko-KR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>
              <a:lnSpc>
                <a:spcPct val="115000"/>
              </a:lnSpc>
            </a:pPr>
            <a:endParaRPr lang="en-US" altLang="ko-KR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>
              <a:lnSpc>
                <a:spcPct val="115000"/>
              </a:lnSpc>
            </a:pPr>
            <a:r>
              <a:rPr lang="ko-KR" altLang="en-US" dirty="0" err="1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그레이디언트</a:t>
            </a:r>
            <a:r>
              <a:rPr lang="ko-KR" altLang="en-US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 </a:t>
            </a:r>
            <a:r>
              <a:rPr lang="ko-KR" altLang="en-US" dirty="0" err="1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부스팅</a:t>
            </a:r>
            <a:r>
              <a:rPr lang="en-US" altLang="ko-KR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(gradient boosting)</a:t>
            </a:r>
          </a:p>
          <a:p>
            <a:pPr marL="285750" indent="-285750">
              <a:lnSpc>
                <a:spcPct val="115000"/>
              </a:lnSpc>
              <a:buFontTx/>
              <a:buChar char="-"/>
            </a:pPr>
            <a:r>
              <a:rPr lang="ko-KR" altLang="en-US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샘플의 가중치를 수정하는 대신 이전 예측기가 만든 </a:t>
            </a:r>
            <a:r>
              <a:rPr lang="ko-KR" altLang="en-US" dirty="0">
                <a:solidFill>
                  <a:srgbClr val="FF0000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잔여 오차</a:t>
            </a:r>
            <a:r>
              <a:rPr lang="ko-KR" altLang="en-US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에 대해 학습</a:t>
            </a:r>
            <a:endParaRPr lang="en-US" altLang="ko-KR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 marL="285750" indent="-285750">
              <a:lnSpc>
                <a:spcPct val="115000"/>
              </a:lnSpc>
              <a:buFontTx/>
              <a:buChar char="-"/>
            </a:pPr>
            <a:r>
              <a:rPr lang="en-US" altLang="ko-KR" dirty="0" err="1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XGBoost</a:t>
            </a:r>
            <a:r>
              <a:rPr lang="en-US" altLang="ko-KR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 </a:t>
            </a:r>
            <a:r>
              <a:rPr lang="ko-KR" altLang="en-US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라이브러리가 대표적</a:t>
            </a:r>
            <a:endParaRPr lang="en-US" altLang="ko-KR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 </a:t>
            </a:r>
            <a:endParaRPr lang="en-US" altLang="ko-KR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100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5592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에이다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부스트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7E1427-9E03-532C-1F5E-323CAA530B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1" t="38941" r="71979" b="41236"/>
          <a:stretch/>
        </p:blipFill>
        <p:spPr>
          <a:xfrm>
            <a:off x="1528763" y="1031737"/>
            <a:ext cx="2676525" cy="1055656"/>
          </a:xfrm>
          <a:prstGeom prst="rect">
            <a:avLst/>
          </a:prstGeom>
        </p:spPr>
      </p:pic>
      <p:sp>
        <p:nvSpPr>
          <p:cNvPr id="8" name="Google Shape;55;p13">
            <a:extLst>
              <a:ext uri="{FF2B5EF4-FFF2-40B4-BE49-F238E27FC236}">
                <a16:creationId xmlns:a16="http://schemas.microsoft.com/office/drawing/2014/main" id="{F89C2812-971E-F098-CE0F-A5840C73EB08}"/>
              </a:ext>
            </a:extLst>
          </p:cNvPr>
          <p:cNvSpPr txBox="1"/>
          <p:nvPr/>
        </p:nvSpPr>
        <p:spPr>
          <a:xfrm>
            <a:off x="4583079" y="1210029"/>
            <a:ext cx="4414837" cy="4201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dirty="0" err="1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정분류</a:t>
            </a:r>
            <a:r>
              <a:rPr lang="ko-KR" altLang="en-US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 되는 객체는 선택될 확률 하락</a:t>
            </a:r>
            <a:r>
              <a:rPr lang="en-US" altLang="ko-KR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,</a:t>
            </a:r>
          </a:p>
          <a:p>
            <a:pPr>
              <a:lnSpc>
                <a:spcPct val="115000"/>
              </a:lnSpc>
            </a:pPr>
            <a:r>
              <a:rPr lang="ko-KR" altLang="en-US" dirty="0" err="1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오분류</a:t>
            </a:r>
            <a:r>
              <a:rPr lang="ko-KR" altLang="en-US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 되는 객체는 가중치가 높아져 선택될 확률도 상승</a:t>
            </a:r>
            <a:endParaRPr lang="en-US" altLang="ko-KR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>
              <a:lnSpc>
                <a:spcPct val="115000"/>
              </a:lnSpc>
            </a:pPr>
            <a:endParaRPr lang="en-US" altLang="ko-KR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>
              <a:lnSpc>
                <a:spcPct val="115000"/>
              </a:lnSpc>
            </a:pPr>
            <a:r>
              <a:rPr lang="en-US" altLang="ko-KR" dirty="0">
                <a:solidFill>
                  <a:srgbClr val="FF0000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Stump tree </a:t>
            </a:r>
            <a:r>
              <a:rPr lang="ko-KR" altLang="en-US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단  세 개로 모든 샘플 분류</a:t>
            </a:r>
            <a:endParaRPr lang="en-US" altLang="ko-KR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>
              <a:lnSpc>
                <a:spcPct val="115000"/>
              </a:lnSpc>
            </a:pPr>
            <a:endParaRPr lang="en-US" altLang="ko-KR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>
              <a:lnSpc>
                <a:spcPct val="115000"/>
              </a:lnSpc>
            </a:pPr>
            <a:endParaRPr lang="en-US" altLang="ko-KR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>
              <a:lnSpc>
                <a:spcPct val="115000"/>
              </a:lnSpc>
            </a:pPr>
            <a:endParaRPr lang="en-US" altLang="ko-KR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>
              <a:lnSpc>
                <a:spcPct val="115000"/>
              </a:lnSpc>
            </a:pPr>
            <a:endParaRPr lang="en-US" altLang="ko-KR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>
              <a:lnSpc>
                <a:spcPct val="115000"/>
              </a:lnSpc>
            </a:pPr>
            <a:endParaRPr lang="en-US" altLang="ko-KR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>
              <a:lnSpc>
                <a:spcPct val="115000"/>
              </a:lnSpc>
            </a:pPr>
            <a:endParaRPr lang="en-US" altLang="ko-KR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>
              <a:lnSpc>
                <a:spcPct val="115000"/>
              </a:lnSpc>
            </a:pPr>
            <a:r>
              <a:rPr lang="en-US" altLang="ko-KR" sz="4800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 =</a:t>
            </a:r>
          </a:p>
          <a:p>
            <a:pPr marL="285750" indent="-285750">
              <a:lnSpc>
                <a:spcPct val="115000"/>
              </a:lnSpc>
              <a:buFontTx/>
              <a:buChar char="-"/>
            </a:pPr>
            <a:endParaRPr lang="en-US" altLang="ko-KR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19264B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 </a:t>
            </a:r>
            <a:endParaRPr lang="en-US" altLang="ko-KR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100" dirty="0">
              <a:solidFill>
                <a:srgbClr val="19264B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C07466-C6AC-5C53-7AEF-6184BADDD7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92" t="39237" r="73125" b="41410"/>
          <a:stretch/>
        </p:blipFill>
        <p:spPr>
          <a:xfrm>
            <a:off x="1558891" y="2256535"/>
            <a:ext cx="2676525" cy="11114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9E40353-85E6-56C3-40ED-92122DBCD14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91" t="38744" r="72916" b="42100"/>
          <a:stretch/>
        </p:blipFill>
        <p:spPr>
          <a:xfrm>
            <a:off x="1528762" y="3522827"/>
            <a:ext cx="2706653" cy="108556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54F2766-E6DD-971D-61D5-3AE860D2F21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573" t="53408" r="86406" b="31041"/>
          <a:stretch/>
        </p:blipFill>
        <p:spPr>
          <a:xfrm>
            <a:off x="5767388" y="2504702"/>
            <a:ext cx="2130840" cy="217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7445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845</TotalTime>
  <Words>408</Words>
  <Application>Microsoft Macintosh PowerPoint</Application>
  <PresentationFormat>On-screen Show (16:9)</PresentationFormat>
  <Paragraphs>99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NanumGothic ExtraBold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정승욱</cp:lastModifiedBy>
  <cp:revision>31</cp:revision>
  <dcterms:modified xsi:type="dcterms:W3CDTF">2022-05-16T10:53:51Z</dcterms:modified>
</cp:coreProperties>
</file>